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4" r:id="rId6"/>
    <p:sldId id="262" r:id="rId7"/>
    <p:sldId id="261" r:id="rId8"/>
    <p:sldId id="263" r:id="rId9"/>
    <p:sldId id="267" r:id="rId10"/>
    <p:sldId id="268" r:id="rId11"/>
    <p:sldId id="287" r:id="rId12"/>
    <p:sldId id="271" r:id="rId13"/>
    <p:sldId id="282" r:id="rId14"/>
    <p:sldId id="269" r:id="rId15"/>
    <p:sldId id="270" r:id="rId16"/>
    <p:sldId id="284" r:id="rId17"/>
    <p:sldId id="285" r:id="rId18"/>
    <p:sldId id="265" r:id="rId19"/>
    <p:sldId id="266" r:id="rId20"/>
    <p:sldId id="273" r:id="rId21"/>
    <p:sldId id="277" r:id="rId22"/>
    <p:sldId id="280" r:id="rId23"/>
    <p:sldId id="281" r:id="rId24"/>
    <p:sldId id="278" r:id="rId25"/>
    <p:sldId id="279" r:id="rId26"/>
    <p:sldId id="274" r:id="rId27"/>
    <p:sldId id="286" r:id="rId28"/>
    <p:sldId id="276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7"/>
    <a:srgbClr val="E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26" d="100"/>
          <a:sy n="126" d="100"/>
        </p:scale>
        <p:origin x="-558" y="4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D764D-1CE0-49CE-A2C9-8E25A67D5187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C5595-A3D8-448A-A6DE-897E2AAA0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09600" y="228600"/>
            <a:ext cx="7924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685800"/>
            <a:ext cx="6400800" cy="556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7A54-E8DA-433D-8059-D952152FF220}" type="datetimeFigureOut">
              <a:rPr lang="en-US" smtClean="0"/>
              <a:pPr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4DFB-65A4-4677-A7F2-818F9ABBAC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4953000" cy="243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Rascal: Small-Scale Demonstration of  Proximity Operations and Rendezvous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Jennifer Babb</a:t>
            </a:r>
          </a:p>
          <a:p>
            <a:r>
              <a:rPr lang="en-US" dirty="0" smtClean="0"/>
              <a:t>Bryant </a:t>
            </a:r>
            <a:r>
              <a:rPr lang="en-US" dirty="0" err="1" smtClean="0"/>
              <a:t>Gaume</a:t>
            </a:r>
            <a:endParaRPr lang="en-US" dirty="0" smtClean="0"/>
          </a:p>
          <a:p>
            <a:r>
              <a:rPr lang="en-US" dirty="0" smtClean="0"/>
              <a:t>Tom Moline</a:t>
            </a:r>
          </a:p>
          <a:p>
            <a:r>
              <a:rPr lang="en-US" dirty="0" smtClean="0"/>
              <a:t>Tyler Olson</a:t>
            </a:r>
          </a:p>
          <a:p>
            <a:r>
              <a:rPr lang="en-US" dirty="0" smtClean="0"/>
              <a:t>Nate Richard</a:t>
            </a:r>
            <a:endParaRPr lang="en-US" dirty="0"/>
          </a:p>
        </p:txBody>
      </p:sp>
      <p:sp>
        <p:nvSpPr>
          <p:cNvPr id="14338" name="AutoShape 2" descr="https://mail.google.com/mail/u/1/?ui=2&amp;ik=855039ad86&amp;view=att&amp;th=14587ce758e4b63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Rascal Pa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0668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ADC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0573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Responsible for developing control algorithms and for all orbit planning/analysis</a:t>
            </a:r>
          </a:p>
          <a:p>
            <a:pPr marL="0" indent="0">
              <a:buNone/>
            </a:pPr>
            <a:r>
              <a:rPr lang="en-US" dirty="0" smtClean="0"/>
              <a:t>Control algorithms and orbit analysis are defined relative to target spacecraft within CW Coordinate Frame</a:t>
            </a:r>
            <a:endParaRPr lang="en-US" dirty="0"/>
          </a:p>
        </p:txBody>
      </p:sp>
      <p:pic>
        <p:nvPicPr>
          <p:cNvPr id="5" name="Picture 4" descr="CW Coordinate Frame.tif"/>
          <p:cNvPicPr>
            <a:picLocks noChangeAspect="1"/>
          </p:cNvPicPr>
          <p:nvPr/>
        </p:nvPicPr>
        <p:blipFill>
          <a:blip r:embed="rId2" cstate="print"/>
          <a:srcRect l="13829" t="12109" b="22155"/>
          <a:stretch>
            <a:fillRect/>
          </a:stretch>
        </p:blipFill>
        <p:spPr>
          <a:xfrm>
            <a:off x="228600" y="3810000"/>
            <a:ext cx="4398344" cy="25146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Ideal CONOPS-1 RSK Pertubation.tif"/>
          <p:cNvPicPr>
            <a:picLocks noChangeAspect="1"/>
          </p:cNvPicPr>
          <p:nvPr/>
        </p:nvPicPr>
        <p:blipFill>
          <a:blip r:embed="rId3" cstate="print"/>
          <a:srcRect l="6184" r="5810"/>
          <a:stretch>
            <a:fillRect/>
          </a:stretch>
        </p:blipFill>
        <p:spPr>
          <a:xfrm>
            <a:off x="4595812" y="3829505"/>
            <a:ext cx="4319588" cy="2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e 0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0"/>
            <a:ext cx="9144000" cy="6248400"/>
          </a:xfrm>
        </p:spPr>
      </p:pic>
    </p:spTree>
    <p:extLst>
      <p:ext uri="{BB962C8B-B14F-4D97-AF65-F5344CB8AC3E}">
        <p14:creationId xmlns:p14="http://schemas.microsoft.com/office/powerpoint/2010/main" val="15860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Delta-V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7467601" cy="4148670"/>
        </p:xfrm>
        <a:graphic>
          <a:graphicData uri="http://schemas.openxmlformats.org/drawingml/2006/table">
            <a:tbl>
              <a:tblPr/>
              <a:tblGrid>
                <a:gridCol w="2389387"/>
                <a:gridCol w="1279518"/>
                <a:gridCol w="1266232"/>
                <a:gridCol w="1266232"/>
                <a:gridCol w="1266232"/>
              </a:tblGrid>
              <a:tr h="41486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Maneuver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ΔV for Each Perturbation Case (m/s)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5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solidFill>
                            <a:srgbClr val="FFFFFF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100 m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65D"/>
                    </a:solidFill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Initial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0.5033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0.5134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0.5288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1.0791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ISK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0.0067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Continued Separation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0.0151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0.0538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0.4430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RSK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0.0043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0.0216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0.0432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0.4325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Rendezvous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0.0069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0.0116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0.0329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0.4220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Docking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0.0084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>
                          <a:latin typeface="Times New Roman"/>
                          <a:ea typeface="SimSun"/>
                          <a:cs typeface="Times New Roman"/>
                        </a:rPr>
                        <a:t>0.0418</a:t>
                      </a:r>
                      <a:endParaRPr lang="en-US" sz="1200" kern="5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0.0837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kern="50" dirty="0">
                          <a:latin typeface="Times New Roman"/>
                          <a:ea typeface="SimSun"/>
                          <a:cs typeface="Times New Roman"/>
                        </a:rPr>
                        <a:t>0.8369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 smtClean="0">
                          <a:latin typeface="Times New Roman"/>
                          <a:ea typeface="SimSun"/>
                          <a:cs typeface="Times New Roman"/>
                        </a:rPr>
                        <a:t>Total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0.7903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1.3801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2.2593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50" dirty="0">
                          <a:latin typeface="Times New Roman"/>
                          <a:ea typeface="SimSun"/>
                          <a:cs typeface="Times New Roman"/>
                        </a:rPr>
                        <a:t>18.3775</a:t>
                      </a:r>
                      <a:endParaRPr lang="en-US" sz="1200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Margin 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98.1%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97.2%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95.5%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50" dirty="0" smtClean="0">
                          <a:latin typeface="Times New Roman"/>
                          <a:ea typeface="SimSun"/>
                          <a:cs typeface="Mangal"/>
                        </a:rPr>
                        <a:t>63.2%</a:t>
                      </a:r>
                      <a:endParaRPr lang="en-US" sz="1200" b="1" kern="50" dirty="0">
                        <a:latin typeface="Times New Roman"/>
                        <a:ea typeface="SimSu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Power Subsystem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51059"/>
              </p:ext>
            </p:extLst>
          </p:nvPr>
        </p:nvGraphicFramePr>
        <p:xfrm>
          <a:off x="4800600" y="1368353"/>
          <a:ext cx="4114799" cy="3051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62009"/>
                <a:gridCol w="952790"/>
              </a:tblGrid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Battery Voltage (V)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Battery Current Rating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9000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 smtClean="0">
                          <a:effectLst/>
                        </a:rPr>
                        <a:t>Maximum Current Draw (mA)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200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String Voltage (V)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3.6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Number of Strings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36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Total Battery Pack Current (mA-Hr)</a:t>
                      </a:r>
                      <a:endParaRPr lang="en-US" sz="1400" b="0" i="0" u="none" strike="noStrike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324000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651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Battery Pack </a:t>
                      </a:r>
                      <a:r>
                        <a:rPr lang="en-US" sz="1400" u="none" strike="noStrike" dirty="0" smtClean="0">
                          <a:effectLst/>
                        </a:rPr>
                        <a:t>Power </a:t>
                      </a:r>
                      <a:r>
                        <a:rPr lang="en-US" sz="1400" u="none" strike="noStrike" dirty="0">
                          <a:effectLst/>
                        </a:rPr>
                        <a:t>(W-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dirty="0" smtClean="0">
                          <a:effectLst/>
                          <a:latin typeface="+mn-lt"/>
                        </a:rPr>
                        <a:t>1166400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Total </a:t>
                      </a:r>
                      <a:r>
                        <a:rPr lang="en-US" sz="1400" u="none" strike="noStrike" dirty="0" smtClean="0">
                          <a:effectLst/>
                        </a:rPr>
                        <a:t>Orbits with LEDs On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 smtClean="0">
                          <a:effectLst/>
                        </a:rPr>
                        <a:t>550.8</a:t>
                      </a:r>
                      <a:endParaRPr lang="en-US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77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Total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Days with</a:t>
                      </a:r>
                      <a:r>
                        <a:rPr lang="en-US" sz="1400" b="1" u="none" strike="noStrike" baseline="0" dirty="0" smtClean="0">
                          <a:effectLst/>
                        </a:rPr>
                        <a:t> LEDs On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 smtClean="0">
                          <a:effectLst/>
                          <a:latin typeface="+mn-lt"/>
                        </a:rPr>
                        <a:t>35.8</a:t>
                      </a:r>
                      <a:endParaRPr lang="en-US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121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spacecraft has no power generation to reduce cost and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to last a minimum of 14 days for cooperative maneuvers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5638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non-rechargeable lithium </a:t>
            </a:r>
            <a:r>
              <a:rPr lang="en-US" dirty="0" err="1" smtClean="0"/>
              <a:t>Thionyl</a:t>
            </a:r>
            <a:r>
              <a:rPr lang="en-US" dirty="0" smtClean="0"/>
              <a:t> Chloride C sized batteries for their high energy density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599" y="4800600"/>
            <a:ext cx="487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Largest continuous power draw comes from visual aid LEDs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9" t="30287" r="29822" b="29523"/>
          <a:stretch/>
        </p:blipFill>
        <p:spPr bwMode="auto">
          <a:xfrm>
            <a:off x="1143000" y="2912622"/>
            <a:ext cx="2438400" cy="346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0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Rascal primary spacecraft will employ a cold-gas propulsion unit to conduct orbital maneuvers. </a:t>
            </a:r>
          </a:p>
          <a:p>
            <a:endParaRPr lang="en-US" dirty="0"/>
          </a:p>
          <a:p>
            <a:r>
              <a:rPr lang="en-US" dirty="0" smtClean="0"/>
              <a:t>The propulsion subsystem provides 3-degrees-of-freedom translation capability through the use of six thruster pairs</a:t>
            </a:r>
          </a:p>
          <a:p>
            <a:endParaRPr lang="en-US" dirty="0"/>
          </a:p>
          <a:p>
            <a:r>
              <a:rPr lang="en-US" dirty="0" smtClean="0"/>
              <a:t>The propulsion unit consists of two main subassemblies, the Tank Assembly and the Thruster Assembly, which are separated within the spacecraft for interface and integration purposes.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6514401" y="3911437"/>
            <a:ext cx="2324799" cy="2492733"/>
            <a:chOff x="2362200" y="597877"/>
            <a:chExt cx="5411983" cy="5802923"/>
          </a:xfrm>
        </p:grpSpPr>
        <p:sp>
          <p:nvSpPr>
            <p:cNvPr id="6" name="Rectangle 5"/>
            <p:cNvSpPr/>
            <p:nvPr/>
          </p:nvSpPr>
          <p:spPr>
            <a:xfrm>
              <a:off x="2362200" y="3505200"/>
              <a:ext cx="1676400" cy="2895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2200" y="597877"/>
              <a:ext cx="1676400" cy="289560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200" y="597877"/>
              <a:ext cx="1676400" cy="6975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3238500"/>
              <a:ext cx="1676400" cy="266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798" y="4768335"/>
              <a:ext cx="3659385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Boeing Colony-II Bus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4803" y="3187184"/>
              <a:ext cx="3659380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Thruster Assembly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1861012"/>
              <a:ext cx="2505808" cy="528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SLU Payload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4798" y="761971"/>
              <a:ext cx="3659383" cy="64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Tank Assembly</a:t>
              </a:r>
              <a:endParaRPr lang="en-US" sz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3264559" y="5181377"/>
            <a:ext cx="3141003" cy="1217932"/>
            <a:chOff x="2022231" y="2543990"/>
            <a:chExt cx="5752382" cy="2230503"/>
          </a:xfrm>
        </p:grpSpPr>
        <p:grpSp>
          <p:nvGrpSpPr>
            <p:cNvPr id="14" name="Group 14"/>
            <p:cNvGrpSpPr/>
            <p:nvPr/>
          </p:nvGrpSpPr>
          <p:grpSpPr>
            <a:xfrm>
              <a:off x="2777651" y="2971800"/>
              <a:ext cx="4258408" cy="1249040"/>
              <a:chOff x="2777651" y="2971800"/>
              <a:chExt cx="4258408" cy="124904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305300" y="2543990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Z+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05300" y="4267201"/>
              <a:ext cx="12192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Z-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22231" y="3851507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8813" y="3851400"/>
              <a:ext cx="685800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71171" y="4261366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0900" y="4267199"/>
              <a:ext cx="914401" cy="50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3773214" y="1212102"/>
            <a:ext cx="4303986" cy="3747995"/>
            <a:chOff x="937591" y="331572"/>
            <a:chExt cx="5645426" cy="4916148"/>
          </a:xfrm>
        </p:grpSpPr>
        <p:cxnSp>
          <p:nvCxnSpPr>
            <p:cNvPr id="30" name="Straight Connector 29"/>
            <p:cNvCxnSpPr>
              <a:stCxn id="31" idx="1"/>
              <a:endCxn id="31" idx="3"/>
            </p:cNvCxnSpPr>
            <p:nvPr/>
          </p:nvCxnSpPr>
          <p:spPr>
            <a:xfrm>
              <a:off x="937591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37591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4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1"/>
              <a:endCxn id="34" idx="3"/>
            </p:cNvCxnSpPr>
            <p:nvPr/>
          </p:nvCxnSpPr>
          <p:spPr>
            <a:xfrm>
              <a:off x="4038600" y="2095500"/>
              <a:ext cx="9442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86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38800" y="685800"/>
              <a:ext cx="944217" cy="2819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7592" y="3962400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99694" y="3962399"/>
              <a:ext cx="944216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02195" y="34088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X+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64297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Y+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3203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X-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8496" y="33157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Y-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2195" y="4838612"/>
              <a:ext cx="815009" cy="40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Z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9203" y="4838611"/>
              <a:ext cx="815009" cy="40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Z</a:t>
              </a:r>
              <a:r>
                <a:rPr lang="en-US" sz="1200" dirty="0"/>
                <a:t>-</a:t>
              </a:r>
            </a:p>
          </p:txBody>
        </p:sp>
        <p:grpSp>
          <p:nvGrpSpPr>
            <p:cNvPr id="29" name="Group 43"/>
            <p:cNvGrpSpPr/>
            <p:nvPr/>
          </p:nvGrpSpPr>
          <p:grpSpPr>
            <a:xfrm>
              <a:off x="1073512" y="1904364"/>
              <a:ext cx="651650" cy="191136"/>
              <a:chOff x="2777651" y="2971800"/>
              <a:chExt cx="4258408" cy="124904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184883" y="1888784"/>
              <a:ext cx="651650" cy="191136"/>
              <a:chOff x="2777651" y="2971800"/>
              <a:chExt cx="4258408" cy="124904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777651" y="2971800"/>
                <a:ext cx="4258408" cy="1249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31944" y="3097176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23899" y="3778408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297121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666045" y="3870155"/>
                <a:ext cx="165912" cy="33182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45416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15144" y="3953111"/>
                <a:ext cx="165912" cy="1659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6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Subsystem 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06925" y="1295399"/>
            <a:ext cx="7162799" cy="5194844"/>
            <a:chOff x="304801" y="710656"/>
            <a:chExt cx="7162799" cy="5194844"/>
          </a:xfrm>
        </p:grpSpPr>
        <p:sp>
          <p:nvSpPr>
            <p:cNvPr id="5" name="Rectangle 4"/>
            <p:cNvSpPr/>
            <p:nvPr/>
          </p:nvSpPr>
          <p:spPr>
            <a:xfrm>
              <a:off x="1905001" y="710657"/>
              <a:ext cx="3429000" cy="1118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1" y="2514600"/>
              <a:ext cx="34290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9008" y="19812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871548" y="3499393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5" idx="1"/>
              <a:endCxn id="7" idx="0"/>
            </p:cNvCxnSpPr>
            <p:nvPr/>
          </p:nvCxnSpPr>
          <p:spPr>
            <a:xfrm rot="10800000" flipV="1">
              <a:off x="1629509" y="1269728"/>
              <a:ext cx="275493" cy="711472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4"/>
              <a:endCxn id="6" idx="1"/>
            </p:cNvCxnSpPr>
            <p:nvPr/>
          </p:nvCxnSpPr>
          <p:spPr>
            <a:xfrm rot="16200000" flipH="1">
              <a:off x="1538654" y="2453053"/>
              <a:ext cx="457200" cy="27549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4958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862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766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057401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439008" y="44196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8" idx="4"/>
              <a:endCxn id="16" idx="0"/>
            </p:cNvCxnSpPr>
            <p:nvPr/>
          </p:nvCxnSpPr>
          <p:spPr>
            <a:xfrm rot="5400000">
              <a:off x="2576175" y="2933726"/>
              <a:ext cx="539207" cy="243254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0"/>
            </p:cNvCxnSpPr>
            <p:nvPr/>
          </p:nvCxnSpPr>
          <p:spPr>
            <a:xfrm flipV="1">
              <a:off x="22479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0"/>
            </p:cNvCxnSpPr>
            <p:nvPr/>
          </p:nvCxnSpPr>
          <p:spPr>
            <a:xfrm flipV="1">
              <a:off x="28575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</p:cNvCxnSpPr>
            <p:nvPr/>
          </p:nvCxnSpPr>
          <p:spPr>
            <a:xfrm flipV="1">
              <a:off x="3467101" y="4149996"/>
              <a:ext cx="0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</p:cNvCxnSpPr>
            <p:nvPr/>
          </p:nvCxnSpPr>
          <p:spPr>
            <a:xfrm flipH="1" flipV="1">
              <a:off x="4062048" y="4149996"/>
              <a:ext cx="14653" cy="26960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16" idx="4"/>
            </p:cNvCxnSpPr>
            <p:nvPr/>
          </p:nvCxnSpPr>
          <p:spPr>
            <a:xfrm flipH="1" flipV="1">
              <a:off x="1629508" y="4800600"/>
              <a:ext cx="8793" cy="9906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15" idx="4"/>
            </p:cNvCxnSpPr>
            <p:nvPr/>
          </p:nvCxnSpPr>
          <p:spPr>
            <a:xfrm flipV="1">
              <a:off x="2247901" y="4800600"/>
              <a:ext cx="0" cy="99646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14" idx="4"/>
            </p:cNvCxnSpPr>
            <p:nvPr/>
          </p:nvCxnSpPr>
          <p:spPr>
            <a:xfrm flipV="1">
              <a:off x="28575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8" idx="3"/>
              <a:endCxn id="13" idx="4"/>
            </p:cNvCxnSpPr>
            <p:nvPr/>
          </p:nvCxnSpPr>
          <p:spPr>
            <a:xfrm flipH="1" flipV="1">
              <a:off x="3467101" y="4800600"/>
              <a:ext cx="20515" cy="9993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9" idx="3"/>
              <a:endCxn id="12" idx="4"/>
            </p:cNvCxnSpPr>
            <p:nvPr/>
          </p:nvCxnSpPr>
          <p:spPr>
            <a:xfrm flipV="1">
              <a:off x="4076701" y="4800600"/>
              <a:ext cx="0" cy="100525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0" idx="3"/>
              <a:endCxn id="11" idx="4"/>
            </p:cNvCxnSpPr>
            <p:nvPr/>
          </p:nvCxnSpPr>
          <p:spPr>
            <a:xfrm flipH="1" flipV="1">
              <a:off x="4686301" y="4800600"/>
              <a:ext cx="2930" cy="100232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334000" y="10668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Main Tank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000" y="26347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Chamber</a:t>
              </a:r>
              <a:endParaRPr lang="en-US" dirty="0"/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914401" y="710656"/>
              <a:ext cx="419100" cy="279454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 Brace 30"/>
            <p:cNvSpPr/>
            <p:nvPr/>
          </p:nvSpPr>
          <p:spPr>
            <a:xfrm>
              <a:off x="914401" y="3886200"/>
              <a:ext cx="419100" cy="1905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5052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valve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800" y="199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Expansion Valve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76800" y="44254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Valve</a:t>
              </a:r>
              <a:endParaRPr lang="en-US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447801" y="5334000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2057401" y="5339862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6670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3297116" y="5342793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86201" y="534865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4498731" y="5345724"/>
              <a:ext cx="381000" cy="457200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00600" y="543652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Thruster Exit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-577333" y="46540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Thruster Assembly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-577333" y="1720334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Tank Assembly</a:t>
              </a:r>
              <a:endParaRPr lang="en-US" dirty="0"/>
            </a:p>
          </p:txBody>
        </p:sp>
        <p:cxnSp>
          <p:nvCxnSpPr>
            <p:cNvPr id="44" name="Elbow Connector 43"/>
            <p:cNvCxnSpPr>
              <a:stCxn id="11" idx="0"/>
            </p:cNvCxnSpPr>
            <p:nvPr/>
          </p:nvCxnSpPr>
          <p:spPr>
            <a:xfrm rot="16200000" flipV="1">
              <a:off x="4239373" y="3972671"/>
              <a:ext cx="269604" cy="624253"/>
            </a:xfrm>
            <a:prstGeom prst="bentConnector2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8" idx="0"/>
              <a:endCxn id="6" idx="2"/>
            </p:cNvCxnSpPr>
            <p:nvPr/>
          </p:nvCxnSpPr>
          <p:spPr>
            <a:xfrm rot="16200000" flipV="1">
              <a:off x="3653179" y="3090523"/>
              <a:ext cx="375193" cy="44254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Thruster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7849" t="12094" r="11047" b="20465"/>
          <a:stretch/>
        </p:blipFill>
        <p:spPr bwMode="auto">
          <a:xfrm>
            <a:off x="1219200" y="1676400"/>
            <a:ext cx="7060043" cy="478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35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Propulsion Subsystem Tank Assembly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576" t="10698" r="11482" b="29767"/>
          <a:stretch/>
        </p:blipFill>
        <p:spPr bwMode="auto">
          <a:xfrm>
            <a:off x="914400" y="1523999"/>
            <a:ext cx="7232757" cy="4493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Subsystem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86200"/>
            <a:ext cx="4495800" cy="2620398"/>
          </a:xfrm>
          <a:prstGeom prst="rect">
            <a:avLst/>
          </a:prstGeom>
        </p:spPr>
      </p:pic>
      <p:pic>
        <p:nvPicPr>
          <p:cNvPr id="1027" name="Picture 3" descr="C:\Users\MR LEO\Desktop\ALPHA-RX433S_s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5" y="2438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28956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primary spacecraft will use the communications system made available on the Colony-II bus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The secondary spacecraft communication system will be developed at SLU</a:t>
            </a:r>
          </a:p>
          <a:p>
            <a:pPr lvl="1"/>
            <a:r>
              <a:rPr lang="en-US" dirty="0" smtClean="0"/>
              <a:t>Only needs to receive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(</a:t>
            </a:r>
            <a:r>
              <a:rPr lang="en-US" dirty="0" smtClean="0"/>
              <a:t>per mission requirements)</a:t>
            </a:r>
          </a:p>
          <a:p>
            <a:pPr lvl="1"/>
            <a:r>
              <a:rPr lang="en-US" dirty="0" smtClean="0"/>
              <a:t>Consists of an RFID chip and UHF </a:t>
            </a:r>
            <a:r>
              <a:rPr lang="en-US" dirty="0" smtClean="0"/>
              <a:t>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727177"/>
              </p:ext>
            </p:extLst>
          </p:nvPr>
        </p:nvGraphicFramePr>
        <p:xfrm>
          <a:off x="1676400" y="1675829"/>
          <a:ext cx="5715000" cy="4419593"/>
        </p:xfrm>
        <a:graphic>
          <a:graphicData uri="http://schemas.openxmlformats.org/drawingml/2006/table">
            <a:tbl>
              <a:tblPr/>
              <a:tblGrid>
                <a:gridCol w="1868959"/>
                <a:gridCol w="451794"/>
                <a:gridCol w="787744"/>
                <a:gridCol w="1563902"/>
                <a:gridCol w="1042601"/>
              </a:tblGrid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 &amp; References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 Frequency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UHF Uplink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Station TX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16.9897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76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4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Station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Loss on the transmission lines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EIRP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28.3897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Pointing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Polarization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Ionospheric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Propagation Range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Loss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Isotropic Signal @ S/C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-123.22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G/T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dB-K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2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dBHz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Rate,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/N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Rate Error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129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Assumptions: 300 km circular orbit, 5° above horizon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1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10400" y="2828836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fps camera</a:t>
            </a:r>
          </a:p>
          <a:p>
            <a:r>
              <a:rPr lang="en-US" dirty="0" smtClean="0"/>
              <a:t>640x480 resolution</a:t>
            </a:r>
          </a:p>
          <a:p>
            <a:r>
              <a:rPr lang="en-US" dirty="0" smtClean="0"/>
              <a:t>24 bit color </a:t>
            </a:r>
          </a:p>
          <a:p>
            <a:r>
              <a:rPr lang="en-US" dirty="0" smtClean="0"/>
              <a:t>16 GB of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10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Secondary spacecraft’s structure and separation system will be developed in 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524000"/>
            <a:ext cx="2984887" cy="4572000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>
            <a:fillRect/>
          </a:stretch>
        </p:blipFill>
        <p:spPr>
          <a:xfrm>
            <a:off x="685800" y="3276600"/>
            <a:ext cx="390266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Structure Mass Budget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371600"/>
          <a:ext cx="9143999" cy="4902009"/>
        </p:xfrm>
        <a:graphic>
          <a:graphicData uri="http://schemas.openxmlformats.org/drawingml/2006/table">
            <a:tbl>
              <a:tblPr/>
              <a:tblGrid>
                <a:gridCol w="1002632"/>
                <a:gridCol w="2850852"/>
                <a:gridCol w="842950"/>
                <a:gridCol w="738585"/>
                <a:gridCol w="738585"/>
                <a:gridCol w="409432"/>
                <a:gridCol w="963372"/>
                <a:gridCol w="963372"/>
                <a:gridCol w="634219"/>
              </a:tblGrid>
              <a:tr h="29156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latin typeface="Verdana"/>
                        </a:rPr>
                        <a:t>SSRL Secondary Spacecraft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2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Subsystem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Item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Individual Mass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Lower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Upper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Quantity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Lower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Upper Bound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(g)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</a:tr>
              <a:tr h="18986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Verdana"/>
                        </a:rPr>
                        <a:t>Structures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SSRL 3U Structure (6061 T6 Aluminum)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314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Threaded Rod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11.16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11.07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44.28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44.64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SSRL Battery Holder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479.0468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485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485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479.0468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Screws for 3U Structure (M3x.5mm, 6 mm long)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1.512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96.768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97.6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97.28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Solenoid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23.48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23.53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46.96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47.06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Wire Harnesses for Battery Pack to EPS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0.68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0.67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12.06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12.24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Wire Harness for Battery Pack between batteries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0.2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0.18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0.22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8.1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9.9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6.4mm spacer (inner diameter 3.34 mm, outer 6mm)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0.9088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0.896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0.9216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3.584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3.6864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3.6352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Solenoid Support Structures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22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22.5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Verdana"/>
                        </a:rPr>
                        <a:t>Communications, Power, CDH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Patch Antenna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1.4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Energizer L91 AA Battery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14.5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14.25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14.75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54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769.5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796.5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783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Custom 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Comm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 Board for EPS, CDH, 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COMMs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 (FM Receiver Module - 433 MHz, microprocessor, CDH processor)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29.8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29.8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Additional Components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Verdana"/>
                        </a:rPr>
                        <a:t>Payload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Surface Mount LED lights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latin typeface="Verdana"/>
                        </a:rPr>
                        <a:t>PCB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Boards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80.51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80.46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80.565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321.84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322.26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322.04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Verdana"/>
                        </a:rPr>
                        <a:t>ADC</a:t>
                      </a:r>
                    </a:p>
                  </a:txBody>
                  <a:tcPr marL="5352" marR="5352" marT="5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Nutation Damping System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2157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2328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2181</a:t>
                      </a:r>
                    </a:p>
                  </a:txBody>
                  <a:tcPr marL="5352" marR="5352" marT="5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Budget cont’d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90800" y="1828800"/>
          <a:ext cx="3962400" cy="1445128"/>
        </p:xfrm>
        <a:graphic>
          <a:graphicData uri="http://schemas.openxmlformats.org/drawingml/2006/table">
            <a:tbl>
              <a:tblPr/>
              <a:tblGrid>
                <a:gridCol w="3429000"/>
                <a:gridCol w="533400"/>
              </a:tblGrid>
              <a:tr h="2768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latin typeface="Verdana"/>
                        </a:rPr>
                        <a:t>Remaining Mass for ADC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Total</a:t>
                      </a:r>
                      <a:r>
                        <a:rPr lang="en-US" sz="1000" b="0" i="0" u="none" strike="noStrike" dirty="0" smtClean="0">
                          <a:latin typeface="Verdana"/>
                        </a:rPr>
                        <a:t> Allotted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Mass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4000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Current Estimated Mass Used W/O ADC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2181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Alloted for Glue and Kapton (g)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Total Mass Alloted for Unforseen Circumstances (g)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200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latin typeface="Verdana"/>
                        </a:rPr>
                        <a:t>Mass </a:t>
                      </a:r>
                      <a:r>
                        <a:rPr lang="en-US" sz="1000" b="0" i="0" u="none" strike="noStrike" dirty="0" smtClean="0">
                          <a:latin typeface="Verdana"/>
                        </a:rPr>
                        <a:t>Allotted 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for ADC (</a:t>
                      </a:r>
                      <a:r>
                        <a:rPr lang="en-US" sz="1000" b="0" i="0" u="none" strike="noStrike" dirty="0" err="1">
                          <a:latin typeface="Verdana"/>
                        </a:rPr>
                        <a:t>g</a:t>
                      </a:r>
                      <a:r>
                        <a:rPr lang="en-US" sz="10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latin typeface="Verdana"/>
                        </a:rPr>
                        <a:t>1519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2468563"/>
          </a:xfrm>
        </p:spPr>
        <p:txBody>
          <a:bodyPr>
            <a:normAutofit/>
          </a:bodyPr>
          <a:lstStyle/>
          <a:p>
            <a:r>
              <a:rPr lang="en-US" dirty="0" smtClean="0"/>
              <a:t>The ADC subsystem is allotted about 1.5 kg to develop the nutation damping system that will meet mission requirements.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495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mission requires two independent 3U spacecrafts that integrate into a single 6U bus.</a:t>
            </a:r>
          </a:p>
          <a:p>
            <a:r>
              <a:rPr lang="en-US" dirty="0" smtClean="0"/>
              <a:t>Separation of the two spacecrafts is necessary for mission success.</a:t>
            </a:r>
          </a:p>
          <a:p>
            <a:r>
              <a:rPr lang="en-US" dirty="0" smtClean="0"/>
              <a:t>Testing has commenced on the effectiveness of using solenoids for the separation system.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52800" y="1143000"/>
            <a:ext cx="5562600" cy="5257800"/>
            <a:chOff x="159643" y="777040"/>
            <a:chExt cx="6844316" cy="5900236"/>
          </a:xfrm>
        </p:grpSpPr>
        <p:grpSp>
          <p:nvGrpSpPr>
            <p:cNvPr id="5" name="Group 4"/>
            <p:cNvGrpSpPr/>
            <p:nvPr/>
          </p:nvGrpSpPr>
          <p:grpSpPr>
            <a:xfrm>
              <a:off x="3450462" y="1272120"/>
              <a:ext cx="3553497" cy="4217191"/>
              <a:chOff x="4553703" y="1758172"/>
              <a:chExt cx="3553497" cy="4217191"/>
            </a:xfrm>
          </p:grpSpPr>
          <p:sp>
            <p:nvSpPr>
              <p:cNvPr id="42" name="TextBox 62"/>
              <p:cNvSpPr txBox="1"/>
              <p:nvPr/>
            </p:nvSpPr>
            <p:spPr>
              <a:xfrm>
                <a:off x="6460595" y="2660714"/>
                <a:ext cx="1646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Separation Port</a:t>
                </a:r>
                <a:endParaRPr lang="en-US" dirty="0"/>
              </a:p>
            </p:txBody>
          </p:sp>
          <p:sp>
            <p:nvSpPr>
              <p:cNvPr id="43" name="TextBox 63"/>
              <p:cNvSpPr txBox="1"/>
              <p:nvPr/>
            </p:nvSpPr>
            <p:spPr>
              <a:xfrm>
                <a:off x="4553703" y="5606031"/>
                <a:ext cx="190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Structural Support</a:t>
                </a:r>
                <a:endParaRPr lang="en-US" dirty="0"/>
              </a:p>
            </p:txBody>
          </p:sp>
          <p:sp>
            <p:nvSpPr>
              <p:cNvPr id="44" name="TextBox 60"/>
              <p:cNvSpPr txBox="1"/>
              <p:nvPr/>
            </p:nvSpPr>
            <p:spPr>
              <a:xfrm>
                <a:off x="4553703" y="1758172"/>
                <a:ext cx="190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Structural Support</a:t>
                </a:r>
                <a:endParaRPr lang="en-US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4769856" y="2525340"/>
                <a:ext cx="1463040" cy="2913846"/>
                <a:chOff x="4393637" y="1758172"/>
                <a:chExt cx="1463040" cy="2913846"/>
              </a:xfrm>
            </p:grpSpPr>
            <p:sp>
              <p:nvSpPr>
                <p:cNvPr id="49" name="Rectangle 48"/>
                <p:cNvSpPr>
                  <a:spLocks noChangeAspect="1"/>
                </p:cNvSpPr>
                <p:nvPr/>
              </p:nvSpPr>
              <p:spPr>
                <a:xfrm>
                  <a:off x="4765964" y="1758172"/>
                  <a:ext cx="731520" cy="18288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>
                  <a:spLocks/>
                </p:cNvSpPr>
                <p:nvPr/>
              </p:nvSpPr>
              <p:spPr>
                <a:xfrm>
                  <a:off x="4765964" y="1941052"/>
                  <a:ext cx="7315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51" name="Group 50"/>
                <p:cNvGrpSpPr>
                  <a:grpSpLocks noChangeAspect="1"/>
                </p:cNvGrpSpPr>
                <p:nvPr/>
              </p:nvGrpSpPr>
              <p:grpSpPr>
                <a:xfrm>
                  <a:off x="4673298" y="1947892"/>
                  <a:ext cx="950974" cy="2603284"/>
                  <a:chOff x="1737894" y="2306055"/>
                  <a:chExt cx="534737" cy="1463840"/>
                </a:xfrm>
              </p:grpSpPr>
              <p:sp>
                <p:nvSpPr>
                  <p:cNvPr id="54" name="Rectangle 53"/>
                  <p:cNvSpPr/>
                  <p:nvPr/>
                </p:nvSpPr>
                <p:spPr>
                  <a:xfrm>
                    <a:off x="1904999" y="2306055"/>
                    <a:ext cx="182880" cy="54864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>
                  <a:xfrm>
                    <a:off x="1737894" y="2687053"/>
                    <a:ext cx="534737" cy="108284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6" name="Equal 55"/>
                  <p:cNvSpPr/>
                  <p:nvPr/>
                </p:nvSpPr>
                <p:spPr>
                  <a:xfrm>
                    <a:off x="1764630" y="2534979"/>
                    <a:ext cx="457200" cy="91440"/>
                  </a:xfrm>
                  <a:prstGeom prst="mathEqual">
                    <a:avLst>
                      <a:gd name="adj1" fmla="val 23520"/>
                      <a:gd name="adj2" fmla="val 52960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1764630" y="2461795"/>
                    <a:ext cx="457200" cy="3657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4393637" y="3208978"/>
                  <a:ext cx="1463040" cy="146304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3" name="TextBox 61"/>
                <p:cNvSpPr txBox="1"/>
                <p:nvPr/>
              </p:nvSpPr>
              <p:spPr>
                <a:xfrm>
                  <a:off x="4543217" y="2738925"/>
                  <a:ext cx="1182525" cy="362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500" dirty="0" smtClean="0"/>
                    <a:t>Solenoid</a:t>
                  </a:r>
                  <a:endParaRPr lang="en-US" sz="1500" dirty="0"/>
                </a:p>
              </p:txBody>
            </p:sp>
          </p:grpSp>
          <p:cxnSp>
            <p:nvCxnSpPr>
              <p:cNvPr id="46" name="Straight Arrow Connector 45"/>
              <p:cNvCxnSpPr>
                <a:stCxn id="44" idx="2"/>
                <a:endCxn id="49" idx="0"/>
              </p:cNvCxnSpPr>
              <p:nvPr/>
            </p:nvCxnSpPr>
            <p:spPr>
              <a:xfrm rot="16200000" flipH="1">
                <a:off x="5308628" y="2326025"/>
                <a:ext cx="397836" cy="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3" idx="0"/>
              </p:cNvCxnSpPr>
              <p:nvPr/>
            </p:nvCxnSpPr>
            <p:spPr>
              <a:xfrm rot="5400000" flipH="1" flipV="1">
                <a:off x="5156029" y="5253321"/>
                <a:ext cx="703831" cy="159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42" idx="1"/>
                <a:endCxn id="50" idx="3"/>
              </p:cNvCxnSpPr>
              <p:nvPr/>
            </p:nvCxnSpPr>
            <p:spPr>
              <a:xfrm rot="10800000">
                <a:off x="5873703" y="2845380"/>
                <a:ext cx="58689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100"/>
            <p:cNvSpPr txBox="1"/>
            <p:nvPr/>
          </p:nvSpPr>
          <p:spPr>
            <a:xfrm>
              <a:off x="2503587" y="2487253"/>
              <a:ext cx="1056658" cy="41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Spring</a:t>
              </a:r>
            </a:p>
          </p:txBody>
        </p:sp>
        <p:cxnSp>
          <p:nvCxnSpPr>
            <p:cNvPr id="7" name="Straight Arrow Connector 6"/>
            <p:cNvCxnSpPr>
              <a:stCxn id="6" idx="3"/>
              <a:endCxn id="56" idx="4"/>
            </p:cNvCxnSpPr>
            <p:nvPr/>
          </p:nvCxnSpPr>
          <p:spPr>
            <a:xfrm>
              <a:off x="3560245" y="2694483"/>
              <a:ext cx="541353" cy="851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59643" y="777040"/>
              <a:ext cx="3422683" cy="5900236"/>
              <a:chOff x="165276" y="774700"/>
              <a:chExt cx="3422683" cy="590023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65276" y="1188535"/>
                <a:ext cx="1828800" cy="5486401"/>
                <a:chOff x="165276" y="1188535"/>
                <a:chExt cx="1828800" cy="5486401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165276" y="1188535"/>
                  <a:ext cx="1828800" cy="548640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873045" y="1465504"/>
                  <a:ext cx="365760" cy="2103990"/>
                  <a:chOff x="873045" y="1465504"/>
                  <a:chExt cx="365760" cy="2103990"/>
                </a:xfrm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34" name="Group 33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Equal 39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5" name="Rectangle 34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6" name="Straight Connector 35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>
                    <a:stCxn id="35" idx="2"/>
                    <a:endCxn id="20" idx="0"/>
                  </p:cNvCxnSpPr>
                  <p:nvPr/>
                </p:nvCxnSpPr>
                <p:spPr>
                  <a:xfrm>
                    <a:off x="1055926" y="2208582"/>
                    <a:ext cx="46929" cy="136091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Oval 14"/>
                <p:cNvSpPr/>
                <p:nvPr/>
              </p:nvSpPr>
              <p:spPr>
                <a:xfrm>
                  <a:off x="308945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741493" y="541535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308945" y="2355171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671594" y="2355010"/>
                  <a:ext cx="139799" cy="13979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 flipH="1" flipV="1">
                  <a:off x="873048" y="4302899"/>
                  <a:ext cx="365758" cy="2103990"/>
                  <a:chOff x="873045" y="1465504"/>
                  <a:chExt cx="365760" cy="2103990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956448" y="1465504"/>
                    <a:ext cx="192024" cy="4572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952681" y="1511224"/>
                    <a:ext cx="192024" cy="8409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grpSp>
                <p:nvGrpSpPr>
                  <p:cNvPr id="24" name="Group 23"/>
                  <p:cNvGrpSpPr>
                    <a:grpSpLocks noChangeAspect="1"/>
                  </p:cNvGrpSpPr>
                  <p:nvPr/>
                </p:nvGrpSpPr>
                <p:grpSpPr>
                  <a:xfrm>
                    <a:off x="940986" y="1518273"/>
                    <a:ext cx="233819" cy="640080"/>
                    <a:chOff x="1737894" y="2306055"/>
                    <a:chExt cx="534737" cy="1463840"/>
                  </a:xfrm>
                </p:grpSpPr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1904999" y="2306055"/>
                      <a:ext cx="182880" cy="54864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1737894" y="2687053"/>
                      <a:ext cx="534737" cy="1082842"/>
                    </a:xfrm>
                    <a:prstGeom prst="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Equal 29"/>
                    <p:cNvSpPr/>
                    <p:nvPr/>
                  </p:nvSpPr>
                  <p:spPr>
                    <a:xfrm>
                      <a:off x="1764630" y="2534979"/>
                      <a:ext cx="457200" cy="91440"/>
                    </a:xfrm>
                    <a:prstGeom prst="mathEqual">
                      <a:avLst>
                        <a:gd name="adj1" fmla="val 23520"/>
                        <a:gd name="adj2" fmla="val 52960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1764630" y="2461795"/>
                      <a:ext cx="457200" cy="365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873045" y="1842822"/>
                    <a:ext cx="365760" cy="365760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26" name="Straight Connector 25"/>
                  <p:cNvCxnSpPr/>
                  <p:nvPr/>
                </p:nvCxnSpPr>
                <p:spPr>
                  <a:xfrm rot="5400000">
                    <a:off x="258608" y="2888641"/>
                    <a:ext cx="1360118" cy="15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>
                    <a:stCxn id="25" idx="2"/>
                  </p:cNvCxnSpPr>
                  <p:nvPr/>
                </p:nvCxnSpPr>
                <p:spPr>
                  <a:xfrm rot="16200000" flipH="1">
                    <a:off x="375866" y="2888640"/>
                    <a:ext cx="136011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Rectangle 19"/>
                <p:cNvSpPr/>
                <p:nvPr/>
              </p:nvSpPr>
              <p:spPr>
                <a:xfrm>
                  <a:off x="352791" y="3569494"/>
                  <a:ext cx="1500125" cy="914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" name="TextBox 84"/>
                <p:cNvSpPr txBox="1"/>
                <p:nvPr/>
              </p:nvSpPr>
              <p:spPr>
                <a:xfrm>
                  <a:off x="622478" y="3748901"/>
                  <a:ext cx="1042922" cy="518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 smtClean="0"/>
                    <a:t>Powering System</a:t>
                  </a:r>
                  <a:endParaRPr lang="en-US" sz="1200" dirty="0"/>
                </a:p>
              </p:txBody>
            </p:sp>
          </p:grpSp>
          <p:sp>
            <p:nvSpPr>
              <p:cNvPr id="12" name="TextBox 117"/>
              <p:cNvSpPr txBox="1"/>
              <p:nvPr/>
            </p:nvSpPr>
            <p:spPr>
              <a:xfrm>
                <a:off x="1759158" y="774700"/>
                <a:ext cx="1828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Interface Plate</a:t>
                </a:r>
                <a:endParaRPr lang="en-US" dirty="0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438866" y="1272120"/>
              <a:ext cx="1222850" cy="122285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9" idx="6"/>
            </p:cNvCxnSpPr>
            <p:nvPr/>
          </p:nvCxnSpPr>
          <p:spPr>
            <a:xfrm>
              <a:off x="1661716" y="1883545"/>
              <a:ext cx="1384883" cy="2771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55720" y="2798357"/>
            <a:ext cx="228600" cy="1125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55720" y="3923723"/>
            <a:ext cx="228600" cy="1904698"/>
            <a:chOff x="938667" y="4483099"/>
            <a:chExt cx="365760" cy="1904698"/>
          </a:xfrm>
        </p:grpSpPr>
        <p:sp>
          <p:nvSpPr>
            <p:cNvPr id="46" name="Rectangle 4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qual 5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3855720" y="893659"/>
            <a:ext cx="228600" cy="1904698"/>
            <a:chOff x="938667" y="4483099"/>
            <a:chExt cx="365760" cy="1904698"/>
          </a:xfrm>
        </p:grpSpPr>
        <p:sp>
          <p:nvSpPr>
            <p:cNvPr id="56" name="Rectangle 55"/>
            <p:cNvSpPr/>
            <p:nvPr/>
          </p:nvSpPr>
          <p:spPr>
            <a:xfrm flipV="1">
              <a:off x="1034769" y="6342077"/>
              <a:ext cx="269658" cy="4572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10"/>
            <p:cNvGrpSpPr>
              <a:grpSpLocks noChangeAspect="1"/>
            </p:cNvGrpSpPr>
            <p:nvPr/>
          </p:nvGrpSpPr>
          <p:grpSpPr>
            <a:xfrm flipV="1">
              <a:off x="1006608" y="5694948"/>
              <a:ext cx="233819" cy="640080"/>
              <a:chOff x="1737894" y="2306055"/>
              <a:chExt cx="534737" cy="14638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904999" y="2306055"/>
                <a:ext cx="182880" cy="5486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"/>
              <p:cNvSpPr/>
              <p:nvPr/>
            </p:nvSpPr>
            <p:spPr>
              <a:xfrm>
                <a:off x="1737894" y="2687053"/>
                <a:ext cx="534737" cy="10828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qual 62"/>
              <p:cNvSpPr/>
              <p:nvPr/>
            </p:nvSpPr>
            <p:spPr>
              <a:xfrm>
                <a:off x="1764630" y="2534979"/>
                <a:ext cx="457200" cy="91440"/>
              </a:xfrm>
              <a:prstGeom prst="mathEqual">
                <a:avLst>
                  <a:gd name="adj1" fmla="val 23520"/>
                  <a:gd name="adj2" fmla="val 529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764630" y="2461795"/>
                <a:ext cx="457200" cy="365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 flipV="1">
              <a:off x="938667" y="5644719"/>
              <a:ext cx="365760" cy="365760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2"/>
            </p:cNvCxnSpPr>
            <p:nvPr/>
          </p:nvCxnSpPr>
          <p:spPr>
            <a:xfrm rot="16200000" flipV="1">
              <a:off x="498868" y="5063909"/>
              <a:ext cx="116161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8" idx="2"/>
            </p:cNvCxnSpPr>
            <p:nvPr/>
          </p:nvCxnSpPr>
          <p:spPr>
            <a:xfrm rot="5400000">
              <a:off x="611440" y="5063909"/>
              <a:ext cx="11616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915784" y="613047"/>
            <a:ext cx="2196084" cy="5486400"/>
            <a:chOff x="5866384" y="1188536"/>
            <a:chExt cx="2196084" cy="5486400"/>
          </a:xfrm>
        </p:grpSpPr>
        <p:grpSp>
          <p:nvGrpSpPr>
            <p:cNvPr id="66" name="Group 39"/>
            <p:cNvGrpSpPr/>
            <p:nvPr/>
          </p:nvGrpSpPr>
          <p:grpSpPr>
            <a:xfrm>
              <a:off x="5866384" y="1188536"/>
              <a:ext cx="2194560" cy="5486400"/>
              <a:chOff x="5500624" y="1188536"/>
              <a:chExt cx="2194560" cy="54864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500624" y="1525709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500624" y="6296744"/>
                <a:ext cx="365760" cy="4572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564632" y="2362607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64632" y="5422786"/>
                <a:ext cx="301752" cy="12801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5866384" y="1188536"/>
                <a:ext cx="1828800" cy="5486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48"/>
            <p:cNvGrpSpPr/>
            <p:nvPr/>
          </p:nvGrpSpPr>
          <p:grpSpPr>
            <a:xfrm>
              <a:off x="6232144" y="1191983"/>
              <a:ext cx="1830324" cy="5482953"/>
              <a:chOff x="6230620" y="1188536"/>
              <a:chExt cx="1830324" cy="5482953"/>
            </a:xfrm>
          </p:grpSpPr>
          <p:sp>
            <p:nvSpPr>
              <p:cNvPr id="68" name="Snip Same Side Corner Rectangle 67"/>
              <p:cNvSpPr/>
              <p:nvPr/>
            </p:nvSpPr>
            <p:spPr>
              <a:xfrm>
                <a:off x="6232144" y="1188536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nip Same Side Corner Rectangle 68"/>
              <p:cNvSpPr/>
              <p:nvPr/>
            </p:nvSpPr>
            <p:spPr>
              <a:xfrm>
                <a:off x="6230620" y="193040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nip Same Side Corner Rectangle 69"/>
              <p:cNvSpPr/>
              <p:nvPr/>
            </p:nvSpPr>
            <p:spPr>
              <a:xfrm>
                <a:off x="6232144" y="2649220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nip Same Side Corner Rectangle 70"/>
              <p:cNvSpPr/>
              <p:nvPr/>
            </p:nvSpPr>
            <p:spPr>
              <a:xfrm flipV="1">
                <a:off x="6230620" y="374540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nip Same Side Corner Rectangle 71"/>
              <p:cNvSpPr/>
              <p:nvPr/>
            </p:nvSpPr>
            <p:spPr>
              <a:xfrm flipV="1">
                <a:off x="6232144" y="447692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nip Same Side Corner Rectangle 72"/>
              <p:cNvSpPr/>
              <p:nvPr/>
            </p:nvSpPr>
            <p:spPr>
              <a:xfrm flipV="1">
                <a:off x="6232144" y="520844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nip Same Side Corner Rectangle 73"/>
              <p:cNvSpPr/>
              <p:nvPr/>
            </p:nvSpPr>
            <p:spPr>
              <a:xfrm flipV="1">
                <a:off x="6230620" y="5939969"/>
                <a:ext cx="1828800" cy="731520"/>
              </a:xfrm>
              <a:prstGeom prst="snip2SameRect">
                <a:avLst/>
              </a:prstGeom>
              <a:solidFill>
                <a:srgbClr val="000054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4084320" y="602706"/>
            <a:ext cx="182880" cy="5486400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934460" y="1773322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37640" y="4831368"/>
            <a:ext cx="137160" cy="146304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2438400" y="609600"/>
            <a:ext cx="1828800" cy="5486400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527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Risk Criteria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64235"/>
              </p:ext>
            </p:extLst>
          </p:nvPr>
        </p:nvGraphicFramePr>
        <p:xfrm>
          <a:off x="76200" y="1527283"/>
          <a:ext cx="3429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43000"/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Likelihood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Possibility of Occurrence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Likely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~10%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Likelihood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~30%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Likely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~50%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Highly Likely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~70%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Near Certainty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~90%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" y="114628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Levels of Likelihood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489077"/>
              </p:ext>
            </p:extLst>
          </p:nvPr>
        </p:nvGraphicFramePr>
        <p:xfrm>
          <a:off x="4191000" y="1524000"/>
          <a:ext cx="4800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Level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Associated Risk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Minimal</a:t>
                      </a:r>
                      <a:r>
                        <a:rPr lang="en-US" sz="1200" baseline="0" dirty="0" smtClean="0"/>
                        <a:t> or no consequences to technical performance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Minor</a:t>
                      </a:r>
                      <a:r>
                        <a:rPr lang="en-US" sz="1200" baseline="0" dirty="0" smtClean="0"/>
                        <a:t> reduction in technical performance or supportability, can be tolerated with little to no impact on mission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Modest reduction in technical performance</a:t>
                      </a:r>
                      <a:r>
                        <a:rPr lang="en-US" sz="1200" baseline="0" dirty="0" smtClean="0"/>
                        <a:t> or supportability with limited impact on mission objectives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Significant degradation in technical performance or major shortfall in supportability; may</a:t>
                      </a:r>
                      <a:r>
                        <a:rPr lang="en-US" sz="1200" baseline="0" dirty="0" smtClean="0"/>
                        <a:t> jeopardize mission success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Sever degradation</a:t>
                      </a:r>
                      <a:r>
                        <a:rPr lang="en-US" sz="1200" baseline="0" dirty="0" smtClean="0"/>
                        <a:t> in technical performance, failure to meet mission objectives, will jeopardize mission success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1000" y="114628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Levels of Consequences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56872"/>
              </p:ext>
            </p:extLst>
          </p:nvPr>
        </p:nvGraphicFramePr>
        <p:xfrm>
          <a:off x="381000" y="4615934"/>
          <a:ext cx="2501900" cy="13335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2100"/>
                <a:gridCol w="609600"/>
                <a:gridCol w="330200"/>
                <a:gridCol w="317500"/>
                <a:gridCol w="304800"/>
                <a:gridCol w="330200"/>
                <a:gridCol w="317500"/>
              </a:tblGrid>
              <a:tr h="1905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Likelihood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Consequences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2750" y="4191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Risk Reporting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5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Mission Risks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908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Spacecraft unable to separate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inspection stationkeeping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Unable to rendezvous during non-cooperative maneuvers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Collision during rendezvous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69132"/>
              </p:ext>
            </p:extLst>
          </p:nvPr>
        </p:nvGraphicFramePr>
        <p:xfrm>
          <a:off x="3429000" y="1663252"/>
          <a:ext cx="5410200" cy="3289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72440"/>
                <a:gridCol w="365760"/>
                <a:gridCol w="914400"/>
                <a:gridCol w="914400"/>
                <a:gridCol w="914400"/>
                <a:gridCol w="914400"/>
                <a:gridCol w="914400"/>
              </a:tblGrid>
              <a:tr h="469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700" u="none" strike="noStrike" dirty="0">
                          <a:effectLst/>
                        </a:rPr>
                        <a:t>Likelihood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00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 smtClean="0">
                          <a:effectLst/>
                        </a:rPr>
                        <a:t>2,</a:t>
                      </a:r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3, 4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r>
                        <a:rPr lang="en-US" sz="2700" u="none" strike="noStrike" dirty="0" smtClean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>
                    <a:solidFill>
                      <a:srgbClr val="FFFF00"/>
                    </a:solidFill>
                  </a:tcPr>
                </a:tc>
              </a:tr>
              <a:tr h="469964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>
                          <a:effectLst/>
                        </a:rPr>
                        <a:t> 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2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3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4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</a:tr>
              <a:tr h="46996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Consequences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3498" marR="23498" marT="234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Rascal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3505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Demonstrate the performance of rendezvous and proximity operations (RPO) and the inspection of a cooperating Resident Space Object (RSO) within a small spacecraft architecture.</a:t>
            </a:r>
          </a:p>
          <a:p>
            <a:pPr marL="0" indent="0">
              <a:buNone/>
            </a:pPr>
            <a:r>
              <a:rPr lang="en-US" dirty="0" smtClean="0"/>
              <a:t>The RPO demonstration will consist of:</a:t>
            </a:r>
          </a:p>
          <a:p>
            <a:pPr marL="400050" lvl="1" indent="0"/>
            <a:r>
              <a:rPr lang="en-US" dirty="0" smtClean="0"/>
              <a:t>Spacecraft separation</a:t>
            </a:r>
          </a:p>
          <a:p>
            <a:pPr marL="400050" lvl="1" indent="0"/>
            <a:r>
              <a:rPr lang="en-US" dirty="0" smtClean="0"/>
              <a:t>Stationkeeping</a:t>
            </a:r>
          </a:p>
          <a:p>
            <a:pPr marL="400050" lvl="1" indent="0"/>
            <a:r>
              <a:rPr lang="en-US" dirty="0" smtClean="0"/>
              <a:t>Rendezvous</a:t>
            </a:r>
          </a:p>
          <a:p>
            <a:pPr marL="400050" lvl="1" indent="0"/>
            <a:r>
              <a:rPr lang="en-US" dirty="0" smtClean="0"/>
              <a:t>Inspection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502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RASCAL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6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200400" cy="3657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 RPO missions have come at a prohibitive cost.</a:t>
            </a:r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Relates directly to NASA Strategic Goal 3.3.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83001" y="1143000"/>
            <a:ext cx="2336799" cy="2362200"/>
            <a:chOff x="3733799" y="1143000"/>
            <a:chExt cx="2336799" cy="2362200"/>
          </a:xfrm>
        </p:grpSpPr>
        <p:pic>
          <p:nvPicPr>
            <p:cNvPr id="1026" name="Picture 2" descr="http://upload.wikimedia.org/wikipedia/commons/thumb/3/3a/Orbital_Express_1.jpg/220px-Orbital_Express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799" y="1752600"/>
              <a:ext cx="2336799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733799" y="11430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Orbital Express-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300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172199" y="1066800"/>
            <a:ext cx="2336799" cy="2438400"/>
            <a:chOff x="6172199" y="1219200"/>
            <a:chExt cx="2336799" cy="2438400"/>
          </a:xfrm>
        </p:grpSpPr>
        <p:pic>
          <p:nvPicPr>
            <p:cNvPr id="1028" name="Picture 4" descr="http://upload.wikimedia.org/wikipedia/commons/thumb/e/e9/DART_and_MUBLCOM.jpg/300px-DART_and_MUBLCOM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1905001"/>
              <a:ext cx="2336798" cy="1752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172199" y="1219200"/>
              <a:ext cx="2336799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DART-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95 Million Dollars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 descr="http://soliton.ae.gatech.edu/labs/dcsl/images/img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47" y="3657600"/>
            <a:ext cx="3564063" cy="2590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asa.gov/sites/default/files/styles/226xvariable_height/public/cpod_spacecraft_226.jpg?itok=Ck6fU9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64512"/>
            <a:ext cx="1828800" cy="1375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32" idx="3"/>
            <a:endCxn id="1030" idx="1"/>
          </p:cNvCxnSpPr>
          <p:nvPr/>
        </p:nvCxnSpPr>
        <p:spPr>
          <a:xfrm flipV="1">
            <a:off x="2895600" y="4953000"/>
            <a:ext cx="1420747" cy="79933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915400" cy="2438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Fits within 6U </a:t>
            </a:r>
            <a:r>
              <a:rPr lang="en-US" dirty="0" err="1" smtClean="0"/>
              <a:t>CubeSat</a:t>
            </a:r>
            <a:r>
              <a:rPr lang="en-US" dirty="0" smtClean="0"/>
              <a:t> architecture (10x20x30cm).</a:t>
            </a:r>
          </a:p>
          <a:p>
            <a:pPr marL="0" indent="0">
              <a:buNone/>
            </a:pPr>
            <a:r>
              <a:rPr lang="en-US" dirty="0" smtClean="0"/>
              <a:t>One 3U (10x10x30cm) Primary/Interceptor Spacecraft</a:t>
            </a:r>
          </a:p>
          <a:p>
            <a:pPr lvl="1"/>
            <a:r>
              <a:rPr lang="en-US" dirty="0" smtClean="0"/>
              <a:t>Providing a 1.5U payload.</a:t>
            </a:r>
          </a:p>
          <a:p>
            <a:pPr lvl="1"/>
            <a:r>
              <a:rPr lang="en-US" dirty="0" smtClean="0"/>
              <a:t>Fits within Boeings Colony-II Bus</a:t>
            </a:r>
          </a:p>
          <a:p>
            <a:pPr marL="0" indent="0">
              <a:buNone/>
            </a:pPr>
            <a:r>
              <a:rPr lang="en-US" dirty="0" smtClean="0"/>
              <a:t>One 3U Secondary/Target Spacecraft</a:t>
            </a:r>
          </a:p>
          <a:p>
            <a:pPr marL="400050" lvl="1" indent="0"/>
            <a:r>
              <a:rPr lang="en-US" dirty="0" smtClean="0"/>
              <a:t>Will have a mission lifetime of 2 weeks</a:t>
            </a:r>
          </a:p>
          <a:p>
            <a:pPr marL="400050" lvl="1" indent="0"/>
            <a:r>
              <a:rPr lang="en-US" dirty="0" smtClean="0"/>
              <a:t>Designed to be as simple and easy to manage as possible</a:t>
            </a:r>
          </a:p>
          <a:p>
            <a:pPr marL="400050" lvl="1" indent="0"/>
            <a:endParaRPr lang="en-US" dirty="0"/>
          </a:p>
        </p:txBody>
      </p:sp>
      <p:pic>
        <p:nvPicPr>
          <p:cNvPr id="2050" name="Picture 2" descr="http://space.skyrocket.de/img_sat/stare_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83" y="3804821"/>
            <a:ext cx="3581400" cy="21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55338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INSERT COOL SECONDARY SPACECRAFT ASSEMBLY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imag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91">
            <a:off x="978904" y="3286319"/>
            <a:ext cx="742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6" name="Picture 12" descr="MC900432569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82" y="2326481"/>
            <a:ext cx="2205037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17" name="Group 13"/>
          <p:cNvGrpSpPr>
            <a:grpSpLocks/>
          </p:cNvGrpSpPr>
          <p:nvPr/>
        </p:nvGrpSpPr>
        <p:grpSpPr bwMode="auto">
          <a:xfrm rot="1200000">
            <a:off x="1372604" y="1425769"/>
            <a:ext cx="417513" cy="687387"/>
            <a:chOff x="107812059" y="108083778"/>
            <a:chExt cx="416958" cy="686853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107812059" y="10808377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08000417" y="108084831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0" name="Group 16"/>
          <p:cNvGrpSpPr>
            <a:grpSpLocks/>
          </p:cNvGrpSpPr>
          <p:nvPr/>
        </p:nvGrpSpPr>
        <p:grpSpPr bwMode="auto">
          <a:xfrm rot="5400000">
            <a:off x="2964073" y="661388"/>
            <a:ext cx="457200" cy="690562"/>
            <a:chOff x="109850405" y="107439099"/>
            <a:chExt cx="457828" cy="689719"/>
          </a:xfrm>
        </p:grpSpPr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10079633" y="107443018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09850405" y="107439099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3" name="Group 19"/>
          <p:cNvGrpSpPr>
            <a:grpSpLocks/>
          </p:cNvGrpSpPr>
          <p:nvPr/>
        </p:nvGrpSpPr>
        <p:grpSpPr bwMode="auto">
          <a:xfrm rot="5722691">
            <a:off x="4342022" y="848713"/>
            <a:ext cx="1350963" cy="723900"/>
            <a:chOff x="111297730" y="107715174"/>
            <a:chExt cx="1351598" cy="724527"/>
          </a:xfrm>
        </p:grpSpPr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12420728" y="107753901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11297730" y="107715174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370054" y="3808606"/>
            <a:ext cx="2473325" cy="793750"/>
            <a:chOff x="112233113" y="110165245"/>
            <a:chExt cx="2473793" cy="794171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14478306" y="110273616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 rot="10800000">
              <a:off x="112233113" y="11016524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331954" y="1589281"/>
            <a:ext cx="1579563" cy="1166813"/>
            <a:chOff x="112195233" y="108078065"/>
            <a:chExt cx="1579052" cy="1167590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 rot="-1755888">
              <a:off x="112195233" y="108559855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 rot="14033824">
              <a:off x="113317085" y="107849465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4" name="Group 28"/>
          <p:cNvGrpSpPr>
            <a:grpSpLocks/>
          </p:cNvGrpSpPr>
          <p:nvPr/>
        </p:nvGrpSpPr>
        <p:grpSpPr bwMode="auto">
          <a:xfrm rot="367267">
            <a:off x="5060367" y="5129406"/>
            <a:ext cx="1176337" cy="1285875"/>
            <a:chOff x="111136420" y="111343826"/>
            <a:chExt cx="1176516" cy="1286157"/>
          </a:xfrm>
        </p:grpSpPr>
        <p:sp>
          <p:nvSpPr>
            <p:cNvPr id="1025" name="Rectangle 29"/>
            <p:cNvSpPr>
              <a:spLocks noChangeArrowheads="1"/>
            </p:cNvSpPr>
            <p:nvPr/>
          </p:nvSpPr>
          <p:spPr bwMode="auto">
            <a:xfrm rot="13687422">
              <a:off x="111365020" y="111115226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1028" name="Rectangle 30"/>
            <p:cNvSpPr>
              <a:spLocks noChangeArrowheads="1"/>
            </p:cNvSpPr>
            <p:nvPr/>
          </p:nvSpPr>
          <p:spPr bwMode="auto">
            <a:xfrm rot="18979775">
              <a:off x="112084336" y="111944183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029" name="Group 31"/>
          <p:cNvGrpSpPr>
            <a:grpSpLocks/>
          </p:cNvGrpSpPr>
          <p:nvPr/>
        </p:nvGrpSpPr>
        <p:grpSpPr bwMode="auto">
          <a:xfrm>
            <a:off x="3510967" y="5297681"/>
            <a:ext cx="685800" cy="1425575"/>
            <a:chOff x="109689394" y="111766459"/>
            <a:chExt cx="685800" cy="1425748"/>
          </a:xfrm>
        </p:grpSpPr>
        <p:sp>
          <p:nvSpPr>
            <p:cNvPr id="1030" name="Rectangle 32"/>
            <p:cNvSpPr>
              <a:spLocks noChangeArrowheads="1"/>
            </p:cNvSpPr>
            <p:nvPr/>
          </p:nvSpPr>
          <p:spPr bwMode="auto">
            <a:xfrm rot="5400000">
              <a:off x="109917994" y="111537859"/>
              <a:ext cx="228600" cy="685800"/>
            </a:xfrm>
            <a:prstGeom prst="rect">
              <a:avLst/>
            </a:prstGeom>
            <a:solidFill>
              <a:srgbClr val="4F81BD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F81BD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rot="10800000" vert="eaVert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33"/>
            <p:cNvSpPr>
              <a:spLocks noChangeArrowheads="1"/>
            </p:cNvSpPr>
            <p:nvPr/>
          </p:nvSpPr>
          <p:spPr bwMode="auto">
            <a:xfrm>
              <a:off x="109878623" y="112506407"/>
              <a:ext cx="228600" cy="685800"/>
            </a:xfrm>
            <a:prstGeom prst="rect">
              <a:avLst/>
            </a:prstGeom>
            <a:solidFill>
              <a:srgbClr val="D3DBE5"/>
            </a:solidFill>
            <a:ln w="9525" algn="in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3DBE5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  <a:flatTx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2" name="AutoShape 35"/>
          <p:cNvSpPr>
            <a:spLocks noChangeArrowheads="1"/>
          </p:cNvSpPr>
          <p:nvPr/>
        </p:nvSpPr>
        <p:spPr bwMode="auto">
          <a:xfrm rot="17274271">
            <a:off x="1216236" y="2618775"/>
            <a:ext cx="341312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36"/>
          <p:cNvSpPr>
            <a:spLocks noChangeArrowheads="1"/>
          </p:cNvSpPr>
          <p:nvPr/>
        </p:nvSpPr>
        <p:spPr bwMode="auto">
          <a:xfrm rot="20138027">
            <a:off x="2210804" y="1109856"/>
            <a:ext cx="339725" cy="207963"/>
          </a:xfrm>
          <a:prstGeom prst="rightArrow">
            <a:avLst>
              <a:gd name="adj1" fmla="val 50000"/>
              <a:gd name="adj2" fmla="val 4084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37"/>
          <p:cNvSpPr>
            <a:spLocks noChangeArrowheads="1"/>
          </p:cNvSpPr>
          <p:nvPr/>
        </p:nvSpPr>
        <p:spPr bwMode="auto">
          <a:xfrm rot="12609437">
            <a:off x="2523542" y="5369119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AutoShape 38"/>
          <p:cNvSpPr>
            <a:spLocks noChangeArrowheads="1"/>
          </p:cNvSpPr>
          <p:nvPr/>
        </p:nvSpPr>
        <p:spPr bwMode="auto">
          <a:xfrm>
            <a:off x="4004679" y="839981"/>
            <a:ext cx="341313" cy="209550"/>
          </a:xfrm>
          <a:prstGeom prst="rightArrow">
            <a:avLst>
              <a:gd name="adj1" fmla="val 50000"/>
              <a:gd name="adj2" fmla="val 40720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Text Box 39"/>
          <p:cNvSpPr txBox="1">
            <a:spLocks noChangeArrowheads="1"/>
          </p:cNvSpPr>
          <p:nvPr/>
        </p:nvSpPr>
        <p:spPr bwMode="auto">
          <a:xfrm>
            <a:off x="1998079" y="3416494"/>
            <a:ext cx="5794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Launch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9" name="Text Box 40"/>
          <p:cNvSpPr txBox="1">
            <a:spLocks noChangeArrowheads="1"/>
          </p:cNvSpPr>
          <p:nvPr/>
        </p:nvSpPr>
        <p:spPr bwMode="auto">
          <a:xfrm>
            <a:off x="2009192" y="1916306"/>
            <a:ext cx="8350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LV Separation and Checkout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0" name="Text Box 41"/>
          <p:cNvSpPr txBox="1">
            <a:spLocks noChangeArrowheads="1"/>
          </p:cNvSpPr>
          <p:nvPr/>
        </p:nvSpPr>
        <p:spPr bwMode="auto">
          <a:xfrm>
            <a:off x="2898192" y="1371794"/>
            <a:ext cx="80962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Orient for Separation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Text Box 42"/>
          <p:cNvSpPr txBox="1">
            <a:spLocks noChangeArrowheads="1"/>
          </p:cNvSpPr>
          <p:nvPr/>
        </p:nvSpPr>
        <p:spPr bwMode="auto">
          <a:xfrm>
            <a:off x="4385679" y="2046481"/>
            <a:ext cx="849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Separation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2" name="Text Box 43"/>
          <p:cNvSpPr txBox="1">
            <a:spLocks noChangeArrowheads="1"/>
          </p:cNvSpPr>
          <p:nvPr/>
        </p:nvSpPr>
        <p:spPr bwMode="auto">
          <a:xfrm>
            <a:off x="3360154" y="4456306"/>
            <a:ext cx="9890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Repeat mission without visual aids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Text Box 44"/>
          <p:cNvSpPr txBox="1">
            <a:spLocks noChangeArrowheads="1"/>
          </p:cNvSpPr>
          <p:nvPr/>
        </p:nvSpPr>
        <p:spPr bwMode="auto">
          <a:xfrm>
            <a:off x="4696829" y="4451544"/>
            <a:ext cx="83343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Text Box 45"/>
          <p:cNvSpPr txBox="1">
            <a:spLocks noChangeArrowheads="1"/>
          </p:cNvSpPr>
          <p:nvPr/>
        </p:nvSpPr>
        <p:spPr bwMode="auto">
          <a:xfrm>
            <a:off x="5389812" y="3416494"/>
            <a:ext cx="14081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Stationkeep at maximum relative distance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Text Box 46"/>
          <p:cNvSpPr txBox="1">
            <a:spLocks noChangeArrowheads="1"/>
          </p:cNvSpPr>
          <p:nvPr/>
        </p:nvSpPr>
        <p:spPr bwMode="auto">
          <a:xfrm>
            <a:off x="7008229" y="4800794"/>
            <a:ext cx="79057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Rendezvous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6" name="Group 47"/>
          <p:cNvGrpSpPr>
            <a:grpSpLocks/>
          </p:cNvGrpSpPr>
          <p:nvPr/>
        </p:nvGrpSpPr>
        <p:grpSpPr bwMode="auto">
          <a:xfrm>
            <a:off x="6017629" y="839981"/>
            <a:ext cx="946150" cy="536575"/>
            <a:chOff x="111941510" y="107328622"/>
            <a:chExt cx="945843" cy="536692"/>
          </a:xfrm>
        </p:grpSpPr>
        <p:sp>
          <p:nvSpPr>
            <p:cNvPr id="1047" name="Rectangle 48"/>
            <p:cNvSpPr>
              <a:spLocks noChangeArrowheads="1"/>
            </p:cNvSpPr>
            <p:nvPr/>
          </p:nvSpPr>
          <p:spPr bwMode="auto">
            <a:xfrm rot="7200000">
              <a:off x="112262724" y="107434358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AutoShape 49"/>
            <p:cNvSpPr>
              <a:spLocks noChangeArrowheads="1"/>
            </p:cNvSpPr>
            <p:nvPr/>
          </p:nvSpPr>
          <p:spPr bwMode="auto">
            <a:xfrm rot="7200000">
              <a:off x="112778323" y="107756284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50"/>
            <p:cNvSpPr>
              <a:spLocks noChangeArrowheads="1"/>
            </p:cNvSpPr>
            <p:nvPr/>
          </p:nvSpPr>
          <p:spPr bwMode="auto">
            <a:xfrm rot="-3777869">
              <a:off x="111989770" y="10728036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51"/>
            <p:cNvSpPr>
              <a:spLocks noChangeArrowheads="1"/>
            </p:cNvSpPr>
            <p:nvPr/>
          </p:nvSpPr>
          <p:spPr bwMode="auto">
            <a:xfrm rot="7200000">
              <a:off x="112543239" y="10759100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1" name="Text Box 52"/>
          <p:cNvSpPr txBox="1">
            <a:spLocks noChangeArrowheads="1"/>
          </p:cNvSpPr>
          <p:nvPr/>
        </p:nvSpPr>
        <p:spPr bwMode="auto">
          <a:xfrm>
            <a:off x="5228642" y="2522730"/>
            <a:ext cx="1139825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Inspection Distance Checkout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2" name="Text Box 53"/>
          <p:cNvSpPr txBox="1">
            <a:spLocks noChangeArrowheads="1"/>
          </p:cNvSpPr>
          <p:nvPr/>
        </p:nvSpPr>
        <p:spPr bwMode="auto">
          <a:xfrm>
            <a:off x="7117767" y="2913256"/>
            <a:ext cx="11334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Iskoola Pota" pitchFamily="34" charset="0"/>
                <a:cs typeface="Arial" pitchFamily="34" charset="0"/>
              </a:rPr>
              <a:t>Move to maximum relative separation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53" name="Group 54"/>
          <p:cNvGrpSpPr>
            <a:grpSpLocks/>
          </p:cNvGrpSpPr>
          <p:nvPr/>
        </p:nvGrpSpPr>
        <p:grpSpPr bwMode="auto">
          <a:xfrm>
            <a:off x="8022642" y="2221106"/>
            <a:ext cx="590550" cy="1195388"/>
            <a:chOff x="113925113" y="109078157"/>
            <a:chExt cx="590686" cy="1195289"/>
          </a:xfrm>
        </p:grpSpPr>
        <p:sp>
          <p:nvSpPr>
            <p:cNvPr id="1054" name="AutoShape 55"/>
            <p:cNvSpPr>
              <a:spLocks noChangeArrowheads="1"/>
            </p:cNvSpPr>
            <p:nvPr/>
          </p:nvSpPr>
          <p:spPr bwMode="auto">
            <a:xfrm rot="74241489">
              <a:off x="114425325" y="110145860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56"/>
            <p:cNvSpPr>
              <a:spLocks noChangeArrowheads="1"/>
            </p:cNvSpPr>
            <p:nvPr/>
          </p:nvSpPr>
          <p:spPr bwMode="auto">
            <a:xfrm rot="19919703">
              <a:off x="113925113" y="109078157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57"/>
            <p:cNvSpPr>
              <a:spLocks noChangeArrowheads="1"/>
            </p:cNvSpPr>
            <p:nvPr/>
          </p:nvSpPr>
          <p:spPr bwMode="auto">
            <a:xfrm rot="19919703">
              <a:off x="114106056" y="10944885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58"/>
            <p:cNvSpPr>
              <a:spLocks noChangeArrowheads="1"/>
            </p:cNvSpPr>
            <p:nvPr/>
          </p:nvSpPr>
          <p:spPr bwMode="auto">
            <a:xfrm rot="19919703">
              <a:off x="114296906" y="10979911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9" name="Group 59"/>
          <p:cNvGrpSpPr>
            <a:grpSpLocks/>
          </p:cNvGrpSpPr>
          <p:nvPr/>
        </p:nvGrpSpPr>
        <p:grpSpPr bwMode="auto">
          <a:xfrm>
            <a:off x="1529767" y="4476955"/>
            <a:ext cx="746125" cy="829095"/>
            <a:chOff x="106487844" y="110264712"/>
            <a:chExt cx="745435" cy="829642"/>
          </a:xfrm>
        </p:grpSpPr>
        <p:sp>
          <p:nvSpPr>
            <p:cNvPr id="1060" name="Oval 60"/>
            <p:cNvSpPr>
              <a:spLocks noChangeArrowheads="1"/>
            </p:cNvSpPr>
            <p:nvPr/>
          </p:nvSpPr>
          <p:spPr bwMode="auto">
            <a:xfrm>
              <a:off x="106507721" y="110264712"/>
              <a:ext cx="705679" cy="725557"/>
            </a:xfrm>
            <a:prstGeom prst="ellipse">
              <a:avLst/>
            </a:prstGeom>
            <a:solidFill>
              <a:srgbClr val="1F497D"/>
            </a:solidFill>
            <a:ln w="952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Text Box 61"/>
            <p:cNvSpPr txBox="1">
              <a:spLocks noChangeArrowheads="1"/>
            </p:cNvSpPr>
            <p:nvPr/>
          </p:nvSpPr>
          <p:spPr bwMode="auto">
            <a:xfrm>
              <a:off x="106487844" y="110358858"/>
              <a:ext cx="745435" cy="73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Iskoola Pota" pitchFamily="34" charset="0"/>
                  <a:cs typeface="Arial" pitchFamily="34" charset="0"/>
                </a:rPr>
                <a:t>Extended Ops and Deorbit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62" name="Group 62"/>
          <p:cNvGrpSpPr>
            <a:grpSpLocks/>
          </p:cNvGrpSpPr>
          <p:nvPr/>
        </p:nvGrpSpPr>
        <p:grpSpPr bwMode="auto">
          <a:xfrm>
            <a:off x="6955842" y="4867469"/>
            <a:ext cx="1462087" cy="1014412"/>
            <a:chOff x="112930533" y="111326032"/>
            <a:chExt cx="1461900" cy="1015163"/>
          </a:xfrm>
        </p:grpSpPr>
        <p:sp>
          <p:nvSpPr>
            <p:cNvPr id="1063" name="AutoShape 63"/>
            <p:cNvSpPr>
              <a:spLocks noChangeArrowheads="1"/>
            </p:cNvSpPr>
            <p:nvPr/>
          </p:nvSpPr>
          <p:spPr bwMode="auto">
            <a:xfrm rot="15045196">
              <a:off x="112949089" y="112232165"/>
              <a:ext cx="90474" cy="127586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4"/>
            <p:cNvSpPr>
              <a:spLocks noChangeArrowheads="1"/>
            </p:cNvSpPr>
            <p:nvPr/>
          </p:nvSpPr>
          <p:spPr bwMode="auto">
            <a:xfrm rot="24773496">
              <a:off x="113880722" y="111771909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65"/>
            <p:cNvSpPr>
              <a:spLocks noChangeArrowheads="1"/>
            </p:cNvSpPr>
            <p:nvPr/>
          </p:nvSpPr>
          <p:spPr bwMode="auto">
            <a:xfrm rot="25108607">
              <a:off x="113577497" y="111952745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66"/>
            <p:cNvSpPr>
              <a:spLocks noChangeArrowheads="1"/>
            </p:cNvSpPr>
            <p:nvPr/>
          </p:nvSpPr>
          <p:spPr bwMode="auto">
            <a:xfrm rot="25317488">
              <a:off x="113251809" y="11210450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67"/>
            <p:cNvSpPr>
              <a:spLocks noChangeArrowheads="1"/>
            </p:cNvSpPr>
            <p:nvPr/>
          </p:nvSpPr>
          <p:spPr bwMode="auto">
            <a:xfrm rot="24245349">
              <a:off x="114133224" y="111553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68"/>
            <p:cNvSpPr>
              <a:spLocks noChangeArrowheads="1"/>
            </p:cNvSpPr>
            <p:nvPr/>
          </p:nvSpPr>
          <p:spPr bwMode="auto">
            <a:xfrm rot="24245349">
              <a:off x="114346714" y="111326032"/>
              <a:ext cx="45719" cy="142240"/>
            </a:xfrm>
            <a:prstGeom prst="rect">
              <a:avLst/>
            </a:prstGeom>
            <a:solidFill>
              <a:srgbClr val="00B0F0"/>
            </a:solidFill>
            <a:ln w="9525" algn="in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AutoShape 37"/>
          <p:cNvSpPr>
            <a:spLocks noChangeArrowheads="1"/>
          </p:cNvSpPr>
          <p:nvPr/>
        </p:nvSpPr>
        <p:spPr bwMode="auto">
          <a:xfrm rot="10990921">
            <a:off x="4639679" y="5933557"/>
            <a:ext cx="341312" cy="207962"/>
          </a:xfrm>
          <a:prstGeom prst="rightArrow">
            <a:avLst>
              <a:gd name="adj1" fmla="val 50000"/>
              <a:gd name="adj2" fmla="val 41031"/>
            </a:avLst>
          </a:prstGeom>
          <a:solidFill>
            <a:srgbClr val="00B0F0"/>
          </a:solidFill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3" grpId="0" animBg="1"/>
      <p:bldP spid="1034" grpId="0" animBg="1"/>
      <p:bldP spid="1037" grpId="0" animBg="1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51" grpId="0"/>
      <p:bldP spid="105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2" y="0"/>
            <a:ext cx="8229600" cy="1143000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14400" y="1143000"/>
            <a:ext cx="3962399" cy="4800600"/>
            <a:chOff x="914400" y="1371600"/>
            <a:chExt cx="3962399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1371600"/>
              <a:ext cx="3200400" cy="4343400"/>
              <a:chOff x="1219200" y="1371600"/>
              <a:chExt cx="3200400" cy="4800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19200" y="1371600"/>
                <a:ext cx="3200400" cy="4800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9200" y="13716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Secondary Spacecraft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195435" y="5486400"/>
              <a:ext cx="1066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Patch Rx Antenna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08970" y="3186529"/>
              <a:ext cx="1600200" cy="990600"/>
              <a:chOff x="1524000" y="2748969"/>
              <a:chExt cx="1600200" cy="990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CDH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Microcontroller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12" idx="0"/>
            </p:cNvCxnSpPr>
            <p:nvPr/>
          </p:nvCxnSpPr>
          <p:spPr>
            <a:xfrm>
              <a:off x="1909070" y="3159125"/>
              <a:ext cx="0" cy="377673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108970" y="1951177"/>
              <a:ext cx="2132490" cy="990600"/>
              <a:chOff x="1447800" y="1719600"/>
              <a:chExt cx="1600200" cy="990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447800" y="1719600"/>
                <a:ext cx="1600200" cy="990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1719600"/>
                <a:ext cx="1181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PWR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251970" y="2336582"/>
              <a:ext cx="914400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Batteries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3000" y="2336582"/>
              <a:ext cx="1042479" cy="4953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Regulators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5763" y="1496045"/>
              <a:ext cx="914400" cy="8244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Primary Aids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25244" y="4331797"/>
              <a:ext cx="1600200" cy="990600"/>
              <a:chOff x="1524000" y="2748969"/>
              <a:chExt cx="1600200" cy="990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COM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5376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RFID Chip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3198132"/>
              <a:ext cx="1181100" cy="990600"/>
              <a:chOff x="1524000" y="2748969"/>
              <a:chExt cx="1600200" cy="9906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524000" y="2748969"/>
                <a:ext cx="1600200" cy="990600"/>
                <a:chOff x="1447800" y="2438400"/>
                <a:chExt cx="1600200" cy="9906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ADC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69002" y="3099238"/>
                <a:ext cx="1310196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Nutation Dampening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67092" y="2369908"/>
              <a:ext cx="914400" cy="6780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Contact Switch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819400" y="4343400"/>
              <a:ext cx="2057399" cy="990600"/>
              <a:chOff x="2819400" y="4343400"/>
              <a:chExt cx="2057399" cy="99060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19400" y="4343400"/>
                <a:ext cx="1181100" cy="990600"/>
                <a:chOff x="1447800" y="2438400"/>
                <a:chExt cx="1600200" cy="9906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447800" y="2438400"/>
                  <a:ext cx="1600200" cy="9906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447800" y="2450003"/>
                  <a:ext cx="1181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BRT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809998" y="4682753"/>
                <a:ext cx="1066801" cy="4953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Primary Attachment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855833" y="4682753"/>
                <a:ext cx="835331" cy="4953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Solenoid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" name="Straight Connector 39"/>
            <p:cNvCxnSpPr>
              <a:stCxn id="19" idx="3"/>
              <a:endCxn id="18" idx="1"/>
            </p:cNvCxnSpPr>
            <p:nvPr/>
          </p:nvCxnSpPr>
          <p:spPr>
            <a:xfrm>
              <a:off x="2185479" y="2584232"/>
              <a:ext cx="66491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9" idx="2"/>
            </p:cNvCxnSpPr>
            <p:nvPr/>
          </p:nvCxnSpPr>
          <p:spPr>
            <a:xfrm flipH="1">
              <a:off x="1664239" y="2831882"/>
              <a:ext cx="1" cy="36625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1635935" y="3186529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3" idx="0"/>
              <a:endCxn id="12" idx="2"/>
            </p:cNvCxnSpPr>
            <p:nvPr/>
          </p:nvCxnSpPr>
          <p:spPr>
            <a:xfrm flipH="1" flipV="1">
              <a:off x="1909070" y="4032098"/>
              <a:ext cx="1034" cy="649968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7" idx="1"/>
              <a:endCxn id="23" idx="3"/>
            </p:cNvCxnSpPr>
            <p:nvPr/>
          </p:nvCxnSpPr>
          <p:spPr>
            <a:xfrm flipH="1" flipV="1">
              <a:off x="2565202" y="4929716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3" idx="1"/>
              <a:endCxn id="37" idx="3"/>
            </p:cNvCxnSpPr>
            <p:nvPr/>
          </p:nvCxnSpPr>
          <p:spPr>
            <a:xfrm flipH="1">
              <a:off x="3691164" y="4930403"/>
              <a:ext cx="118834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895960" y="5178053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1630901" y="5321710"/>
              <a:ext cx="290631" cy="687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59477" y="5342056"/>
              <a:ext cx="0" cy="144344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1664240" y="3048000"/>
              <a:ext cx="1745710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21712" y="1908277"/>
              <a:ext cx="0" cy="1165982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395405" y="1908277"/>
              <a:ext cx="295759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3421712" y="2701134"/>
              <a:ext cx="260575" cy="0"/>
            </a:xfrm>
            <a:prstGeom prst="line">
              <a:avLst/>
            </a:prstGeom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645763" y="5943600"/>
            <a:ext cx="2374037" cy="533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SSRL Ground Station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405021" y="914400"/>
            <a:ext cx="3205579" cy="4343400"/>
            <a:chOff x="5405021" y="1167164"/>
            <a:chExt cx="3205579" cy="4343400"/>
          </a:xfrm>
        </p:grpSpPr>
        <p:sp>
          <p:nvSpPr>
            <p:cNvPr id="82" name="Rectangle 81"/>
            <p:cNvSpPr/>
            <p:nvPr/>
          </p:nvSpPr>
          <p:spPr>
            <a:xfrm>
              <a:off x="5410200" y="1167164"/>
              <a:ext cx="3200400" cy="434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5021" y="116716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Primary Spacecraft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53352" y="2867137"/>
            <a:ext cx="2065538" cy="1092995"/>
            <a:chOff x="6324600" y="3710516"/>
            <a:chExt cx="1600200" cy="990600"/>
          </a:xfrm>
        </p:grpSpPr>
        <p:sp>
          <p:nvSpPr>
            <p:cNvPr id="85" name="Rectangle 84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24600" y="37105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024435" y="3274126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Thruster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78050" y="3265767"/>
            <a:ext cx="1080162" cy="54045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Firing Circuit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3352" y="1272141"/>
            <a:ext cx="2065538" cy="1474420"/>
            <a:chOff x="6324600" y="3710516"/>
            <a:chExt cx="1600200" cy="990600"/>
          </a:xfrm>
        </p:grpSpPr>
        <p:sp>
          <p:nvSpPr>
            <p:cNvPr id="91" name="Rectangle 90"/>
            <p:cNvSpPr/>
            <p:nvPr/>
          </p:nvSpPr>
          <p:spPr>
            <a:xfrm>
              <a:off x="6324600" y="3710516"/>
              <a:ext cx="1600200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24600" y="3710516"/>
              <a:ext cx="1181100" cy="248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PLD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024435" y="1832828"/>
            <a:ext cx="1057834" cy="52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382622" y="1832828"/>
            <a:ext cx="1057834" cy="5293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CDH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382622" y="1310388"/>
            <a:ext cx="1057834" cy="4388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Flash Memory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557790" y="4028759"/>
            <a:ext cx="2061100" cy="1156869"/>
            <a:chOff x="5553352" y="4453466"/>
            <a:chExt cx="1181100" cy="640331"/>
          </a:xfrm>
        </p:grpSpPr>
        <p:sp>
          <p:nvSpPr>
            <p:cNvPr id="96" name="Rectangle 95"/>
            <p:cNvSpPr/>
            <p:nvPr/>
          </p:nvSpPr>
          <p:spPr>
            <a:xfrm>
              <a:off x="5553352" y="4453466"/>
              <a:ext cx="1181100" cy="6403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53352" y="4463469"/>
              <a:ext cx="87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5106323" y="4454153"/>
            <a:ext cx="1066801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Secondary Attachment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742806" y="4991100"/>
            <a:ext cx="843379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Boeing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>
            <a:stCxn id="94" idx="1"/>
            <a:endCxn id="93" idx="3"/>
          </p:cNvCxnSpPr>
          <p:nvPr/>
        </p:nvCxnSpPr>
        <p:spPr>
          <a:xfrm flipH="1">
            <a:off x="6082269" y="2097514"/>
            <a:ext cx="300353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4" idx="0"/>
            <a:endCxn id="95" idx="2"/>
          </p:cNvCxnSpPr>
          <p:nvPr/>
        </p:nvCxnSpPr>
        <p:spPr>
          <a:xfrm flipV="1">
            <a:off x="6911539" y="1749233"/>
            <a:ext cx="0" cy="83595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4" idx="2"/>
            <a:endCxn id="89" idx="0"/>
          </p:cNvCxnSpPr>
          <p:nvPr/>
        </p:nvCxnSpPr>
        <p:spPr>
          <a:xfrm>
            <a:off x="6911539" y="2362200"/>
            <a:ext cx="6592" cy="90356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9" idx="1"/>
            <a:endCxn id="88" idx="3"/>
          </p:cNvCxnSpPr>
          <p:nvPr/>
        </p:nvCxnSpPr>
        <p:spPr>
          <a:xfrm flipH="1">
            <a:off x="6082269" y="3535995"/>
            <a:ext cx="295781" cy="281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382992" y="4453466"/>
            <a:ext cx="1066801" cy="4953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Power Pass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>
            <a:stCxn id="89" idx="2"/>
            <a:endCxn id="117" idx="0"/>
          </p:cNvCxnSpPr>
          <p:nvPr/>
        </p:nvCxnSpPr>
        <p:spPr>
          <a:xfrm flipH="1">
            <a:off x="6916393" y="3806222"/>
            <a:ext cx="1738" cy="64724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  <a:endCxn id="99" idx="3"/>
          </p:cNvCxnSpPr>
          <p:nvPr/>
        </p:nvCxnSpPr>
        <p:spPr>
          <a:xfrm flipH="1">
            <a:off x="6173124" y="4701116"/>
            <a:ext cx="209868" cy="687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94" idx="3"/>
          </p:cNvCxnSpPr>
          <p:nvPr/>
        </p:nvCxnSpPr>
        <p:spPr>
          <a:xfrm flipH="1">
            <a:off x="7440456" y="2097514"/>
            <a:ext cx="724039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03" idx="0"/>
          </p:cNvCxnSpPr>
          <p:nvPr/>
        </p:nvCxnSpPr>
        <p:spPr>
          <a:xfrm>
            <a:off x="8152600" y="2067206"/>
            <a:ext cx="11896" cy="2923894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1" idx="1"/>
            <a:endCxn id="8" idx="2"/>
          </p:cNvCxnSpPr>
          <p:nvPr/>
        </p:nvCxnSpPr>
        <p:spPr>
          <a:xfrm rot="10800000">
            <a:off x="1728835" y="5943600"/>
            <a:ext cx="1916928" cy="2667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81" idx="3"/>
            <a:endCxn id="103" idx="2"/>
          </p:cNvCxnSpPr>
          <p:nvPr/>
        </p:nvCxnSpPr>
        <p:spPr>
          <a:xfrm flipV="1">
            <a:off x="6019800" y="5486400"/>
            <a:ext cx="2144696" cy="723900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Mission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/>
              <a:t>Subsystem Overviews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Risk Overview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"/>
    </mc:Choice>
    <mc:Fallback xmlns="">
      <p:transition spd="slow" advTm="62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Secondary Attitude Determination and Control (ADC)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secondary spacecraft will utilize a nutation damping system capable of reducing slew rate to 10 ⁰/s within one orbit after separation.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32766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INSERT COOL NUTATION DAMPING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slide_theme</Template>
  <TotalTime>495</TotalTime>
  <Words>1326</Words>
  <Application>Microsoft Office PowerPoint</Application>
  <PresentationFormat>On-screen Show (4:3)</PresentationFormat>
  <Paragraphs>588</Paragraphs>
  <Slides>29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slide_theme</vt:lpstr>
      <vt:lpstr>Rascal: Small-Scale Demonstration of  Proximity Operations and Rendezvous  </vt:lpstr>
      <vt:lpstr>PowerPoint Presentation</vt:lpstr>
      <vt:lpstr>Rascal Mission</vt:lpstr>
      <vt:lpstr>Mission Relevance</vt:lpstr>
      <vt:lpstr>Mission Architecture</vt:lpstr>
      <vt:lpstr>PowerPoint Presentation</vt:lpstr>
      <vt:lpstr>Functional Block Diagram</vt:lpstr>
      <vt:lpstr>PowerPoint Presentation</vt:lpstr>
      <vt:lpstr>Secondary Attitude Determination and Control (ADC) Subsystem</vt:lpstr>
      <vt:lpstr>Primary ADC Subsystem</vt:lpstr>
      <vt:lpstr>PowerPoint Presentation</vt:lpstr>
      <vt:lpstr>Delta-V Budget</vt:lpstr>
      <vt:lpstr>Secondary Power Subsystem</vt:lpstr>
      <vt:lpstr>Propulsion Subsystem</vt:lpstr>
      <vt:lpstr>Propulsion Subsystem </vt:lpstr>
      <vt:lpstr>Propulsion Subsystem Thruster Assembly</vt:lpstr>
      <vt:lpstr>Propulsion Subsystem Tank Assembly</vt:lpstr>
      <vt:lpstr>Communication Subsystem</vt:lpstr>
      <vt:lpstr>Link Budget</vt:lpstr>
      <vt:lpstr>Data Budget</vt:lpstr>
      <vt:lpstr>Structures Subsystem</vt:lpstr>
      <vt:lpstr>Secondary Structure Mass Budget</vt:lpstr>
      <vt:lpstr>Mass Budget cont’d</vt:lpstr>
      <vt:lpstr>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Saint Louis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Rascal: Proximity Operations and Rendezvous Demonstration</dc:title>
  <dc:creator>Marek J. Janiczek</dc:creator>
  <cp:lastModifiedBy>MR LEO</cp:lastModifiedBy>
  <cp:revision>49</cp:revision>
  <dcterms:created xsi:type="dcterms:W3CDTF">2014-04-22T17:22:59Z</dcterms:created>
  <dcterms:modified xsi:type="dcterms:W3CDTF">2014-04-27T21:50:27Z</dcterms:modified>
</cp:coreProperties>
</file>